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8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77" r:id="rId11"/>
    <p:sldId id="268" r:id="rId12"/>
    <p:sldId id="269" r:id="rId13"/>
    <p:sldId id="279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3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56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57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58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59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6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412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8599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048600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00129-EC28-4FCA-BCC9-C59F23AF1504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1048601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02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A509-110A-424F-9F48-5F9A6946F5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62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862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00129-EC28-4FCA-BCC9-C59F23AF1504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104862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2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A509-110A-424F-9F48-5F9A6946F5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612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861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00129-EC28-4FCA-BCC9-C59F23AF1504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104861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A509-110A-424F-9F48-5F9A6946F5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582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858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00129-EC28-4FCA-BCC9-C59F23AF1504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104858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8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A509-110A-424F-9F48-5F9A6946F5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8628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862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00129-EC28-4FCA-BCC9-C59F23AF1504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104863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A509-110A-424F-9F48-5F9A6946F5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63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863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863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00129-EC28-4FCA-BCC9-C59F23AF1504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104863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A509-110A-424F-9F48-5F9A6946F5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639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8640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8641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8642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8643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00129-EC28-4FCA-BCC9-C59F23AF1504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1048644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45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A509-110A-424F-9F48-5F9A6946F5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608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00129-EC28-4FCA-BCC9-C59F23AF1504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1048609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0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A509-110A-424F-9F48-5F9A6946F5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00129-EC28-4FCA-BCC9-C59F23AF1504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1048647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48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A509-110A-424F-9F48-5F9A6946F5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9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8650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8651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8652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00129-EC28-4FCA-BCC9-C59F23AF1504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1048653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54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A509-110A-424F-9F48-5F9A6946F5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8617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048618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8619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00129-EC28-4FCA-BCC9-C59F23AF1504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1048620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21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A509-110A-424F-9F48-5F9A6946F5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00129-EC28-4FCA-BCC9-C59F23AF1504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CA509-110A-424F-9F48-5F9A6946F5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oleObject2.bin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4.wmf"/><Relationship Id="rId4" Type="http://schemas.openxmlformats.org/officeDocument/2006/relationships/image" Target="../media/image1.jpeg"/><Relationship Id="rId9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标题 1048680"/>
          <p:cNvSpPr>
            <a:spLocks noGrp="1"/>
          </p:cNvSpPr>
          <p:nvPr>
            <p:ph type="ctrTitle"/>
          </p:nvPr>
        </p:nvSpPr>
        <p:spPr>
          <a:xfrm>
            <a:off x="1524000" y="2956166"/>
            <a:ext cx="9144000" cy="945668"/>
          </a:xfrm>
        </p:spPr>
        <p:txBody>
          <a:bodyPr/>
          <a:lstStyle/>
          <a:p>
            <a:r>
              <a:rPr lang="zh-CN" b="1" kern="2000" spc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如何检索文献</a:t>
            </a:r>
            <a:endParaRPr lang="x-none" b="1" kern="2000" spc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图片 2097159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50747" y="626706"/>
            <a:ext cx="10690505" cy="603386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3" name="标题 104866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第九步</a:t>
            </a:r>
            <a:endParaRPr lang="x-none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64" name="内容占位符 1048663"/>
          <p:cNvSpPr>
            <a:spLocks noGrp="1"/>
          </p:cNvSpPr>
          <p:nvPr>
            <p:ph idx="1"/>
          </p:nvPr>
        </p:nvSpPr>
        <p:spPr>
          <a:xfrm>
            <a:off x="838200" y="1587086"/>
            <a:ext cx="10515600" cy="4351338"/>
          </a:xfrm>
        </p:spPr>
        <p:txBody>
          <a:bodyPr/>
          <a:lstStyle/>
          <a:p>
            <a:r>
              <a:rPr lang="zh-CN" b="1" dirty="0"/>
              <a:t>若想筛选出高质量的论文，需选择期刊数据库</a:t>
            </a:r>
            <a:endParaRPr lang="x-none" b="1" dirty="0"/>
          </a:p>
        </p:txBody>
      </p:sp>
      <p:pic>
        <p:nvPicPr>
          <p:cNvPr id="2097161" name="图片 2097160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73223" y="2111434"/>
            <a:ext cx="7951507" cy="474656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标题 1048664"/>
          <p:cNvSpPr>
            <a:spLocks noGrp="1"/>
          </p:cNvSpPr>
          <p:nvPr>
            <p:ph type="title"/>
          </p:nvPr>
        </p:nvSpPr>
        <p:spPr>
          <a:xfrm>
            <a:off x="838200" y="327956"/>
            <a:ext cx="10515600" cy="1325563"/>
          </a:xfrm>
        </p:spPr>
        <p:txBody>
          <a:bodyPr/>
          <a:lstStyle/>
          <a:p>
            <a:r>
              <a:rPr 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第十步</a:t>
            </a:r>
            <a:endParaRPr lang="x-none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66" name="内容占位符 1048665"/>
          <p:cNvSpPr>
            <a:spLocks noGrp="1"/>
          </p:cNvSpPr>
          <p:nvPr>
            <p:ph idx="1"/>
          </p:nvPr>
        </p:nvSpPr>
        <p:spPr>
          <a:xfrm>
            <a:off x="838200" y="1567207"/>
            <a:ext cx="10515600" cy="4351338"/>
          </a:xfrm>
        </p:spPr>
        <p:txBody>
          <a:bodyPr/>
          <a:lstStyle/>
          <a:p>
            <a:r>
              <a:rPr lang="zh-CN" b="1" dirty="0"/>
              <a:t>在来源类别一栏勾选CSS</a:t>
            </a:r>
            <a:r>
              <a:rPr lang="en-US" altLang="zh-CN" b="1" dirty="0"/>
              <a:t>CI</a:t>
            </a:r>
            <a:r>
              <a:rPr lang="zh-CN" altLang="zh-CN" b="1" dirty="0"/>
              <a:t>，</a:t>
            </a:r>
            <a:r>
              <a:rPr lang="en-US" altLang="zh-CN" b="1" dirty="0"/>
              <a:t>CSCD</a:t>
            </a:r>
            <a:r>
              <a:rPr lang="zh-CN" altLang="zh-CN" b="1" dirty="0"/>
              <a:t>，再输入检索词搜索即可</a:t>
            </a:r>
            <a:endParaRPr lang="x-none" b="1" dirty="0"/>
          </a:p>
        </p:txBody>
      </p:sp>
      <p:pic>
        <p:nvPicPr>
          <p:cNvPr id="2097162" name="图片 2097161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93370" y="2146988"/>
            <a:ext cx="7682881" cy="471101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标题 1048682"/>
          <p:cNvSpPr>
            <a:spLocks noGrp="1"/>
          </p:cNvSpPr>
          <p:nvPr>
            <p:ph type="ctrTitle"/>
          </p:nvPr>
        </p:nvSpPr>
        <p:spPr>
          <a:xfrm>
            <a:off x="1866319" y="2838645"/>
            <a:ext cx="9144000" cy="2387600"/>
          </a:xfrm>
        </p:spPr>
        <p:txBody>
          <a:bodyPr>
            <a:normAutofit/>
          </a:bodyPr>
          <a:lstStyle/>
          <a:p>
            <a:r>
              <a:rPr lang="zh-CN" b="1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谢谢大家</a:t>
            </a:r>
            <a:r>
              <a:rPr lang="en-US" altLang="zh-CN" b="1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b="1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b="1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b="1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800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更多详情请参考以下文件（附件</a:t>
            </a:r>
            <a:r>
              <a:rPr lang="en-US" altLang="zh-CN" sz="2800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3.1~3.3</a:t>
            </a:r>
            <a:r>
              <a:rPr lang="zh-CN" altLang="en-US" sz="2800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x-none" spc="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xmlns="" id="{797C263F-53CB-47A2-B837-148173C223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4628143"/>
              </p:ext>
            </p:extLst>
          </p:nvPr>
        </p:nvGraphicFramePr>
        <p:xfrm>
          <a:off x="1735262" y="5469662"/>
          <a:ext cx="4360738" cy="1145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包装程序外壳对象" showAsIcon="1" r:id="rId5" imgW="1813320" imgH="475560" progId="Package">
                  <p:embed/>
                </p:oleObj>
              </mc:Choice>
              <mc:Fallback>
                <p:oleObj name="包装程序外壳对象" showAsIcon="1" r:id="rId5" imgW="1813320" imgH="4755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35262" y="5469662"/>
                        <a:ext cx="4360738" cy="1145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xmlns="" id="{2F97815A-DF2A-480D-95EB-F4CA1FA52E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717056"/>
              </p:ext>
            </p:extLst>
          </p:nvPr>
        </p:nvGraphicFramePr>
        <p:xfrm>
          <a:off x="4257950" y="5469661"/>
          <a:ext cx="4360738" cy="1145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包装程序外壳对象" showAsIcon="1" r:id="rId7" imgW="1813320" imgH="475560" progId="Package">
                  <p:embed/>
                </p:oleObj>
              </mc:Choice>
              <mc:Fallback>
                <p:oleObj name="包装程序外壳对象" showAsIcon="1" r:id="rId7" imgW="1813320" imgH="4755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57950" y="5469661"/>
                        <a:ext cx="4360738" cy="1145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xmlns="" id="{6050F17C-52A3-44FA-9A28-C6366C8F8B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5451598"/>
              </p:ext>
            </p:extLst>
          </p:nvPr>
        </p:nvGraphicFramePr>
        <p:xfrm>
          <a:off x="7314442" y="5469661"/>
          <a:ext cx="3270732" cy="1145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包装程序外壳对象" showAsIcon="1" r:id="rId9" imgW="1280520" imgH="475560" progId="Package">
                  <p:embed/>
                </p:oleObj>
              </mc:Choice>
              <mc:Fallback>
                <p:oleObj name="包装程序外壳对象" showAsIcon="1" r:id="rId9" imgW="1280520" imgH="4755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14442" y="5469661"/>
                        <a:ext cx="3270732" cy="1145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第一步</a:t>
            </a:r>
          </a:p>
        </p:txBody>
      </p:sp>
      <p:sp>
        <p:nvSpPr>
          <p:cNvPr id="1048595" name="内容占位符 2"/>
          <p:cNvSpPr>
            <a:spLocks noGrp="1"/>
          </p:cNvSpPr>
          <p:nvPr>
            <p:ph idx="1"/>
          </p:nvPr>
        </p:nvSpPr>
        <p:spPr>
          <a:xfrm>
            <a:off x="646043" y="1690688"/>
            <a:ext cx="11545957" cy="4351338"/>
          </a:xfrm>
        </p:spPr>
        <p:txBody>
          <a:bodyPr/>
          <a:lstStyle/>
          <a:p>
            <a:r>
              <a:rPr lang="zh-CN" altLang="en-US" b="1" dirty="0"/>
              <a:t>进入合肥工业大学官网，点击</a:t>
            </a:r>
            <a:r>
              <a:rPr lang="en-US" altLang="zh-CN" b="1" dirty="0"/>
              <a:t>V</a:t>
            </a:r>
            <a:r>
              <a:rPr lang="zh-CN" altLang="en-US" b="1" dirty="0"/>
              <a:t>e</a:t>
            </a:r>
            <a:r>
              <a:rPr lang="en-US" altLang="zh-CN" b="1" dirty="0"/>
              <a:t>b</a:t>
            </a:r>
            <a:r>
              <a:rPr lang="zh-CN" altLang="zh-CN" b="1" dirty="0"/>
              <a:t>VPN</a:t>
            </a:r>
            <a:r>
              <a:rPr lang="zh-CN" altLang="en-US" b="1" dirty="0"/>
              <a:t>（外网）或进入图书馆（校园网）</a:t>
            </a:r>
          </a:p>
        </p:txBody>
      </p:sp>
      <p:pic>
        <p:nvPicPr>
          <p:cNvPr id="2097153" name="图片 209715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57469" y="2275058"/>
            <a:ext cx="8832574" cy="45814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第二步</a:t>
            </a:r>
          </a:p>
        </p:txBody>
      </p:sp>
      <p:sp>
        <p:nvSpPr>
          <p:cNvPr id="1048591" name="内容占位符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zh-CN" altLang="en-US" b="1" dirty="0"/>
              <a:t>进行身份认证</a:t>
            </a:r>
          </a:p>
        </p:txBody>
      </p:sp>
      <p:pic>
        <p:nvPicPr>
          <p:cNvPr id="2097152" name="图片 209715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306154" y="2365214"/>
            <a:ext cx="8722429" cy="449278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第三步</a:t>
            </a:r>
          </a:p>
        </p:txBody>
      </p:sp>
      <p:sp>
        <p:nvSpPr>
          <p:cNvPr id="1048587" name="内容占位符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zh-CN" altLang="en-US" b="1" dirty="0"/>
              <a:t>输入学号和密码，登录</a:t>
            </a:r>
          </a:p>
        </p:txBody>
      </p:sp>
      <p:pic>
        <p:nvPicPr>
          <p:cNvPr id="2097154" name="图片 209715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94052" y="2228973"/>
            <a:ext cx="8476722" cy="462902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第四步</a:t>
            </a:r>
          </a:p>
        </p:txBody>
      </p:sp>
      <p:sp>
        <p:nvSpPr>
          <p:cNvPr id="1048589" name="内容占位符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zh-CN" altLang="en-US" b="1" dirty="0"/>
              <a:t>点击图书馆资源</a:t>
            </a:r>
          </a:p>
        </p:txBody>
      </p:sp>
      <p:pic>
        <p:nvPicPr>
          <p:cNvPr id="2097155" name="图片 209715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354977" y="2205381"/>
            <a:ext cx="7938110" cy="465261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第五步</a:t>
            </a:r>
          </a:p>
        </p:txBody>
      </p:sp>
      <p:sp>
        <p:nvSpPr>
          <p:cNvPr id="1048593" name="内容占位符 2"/>
          <p:cNvSpPr>
            <a:spLocks noGrp="1"/>
          </p:cNvSpPr>
          <p:nvPr>
            <p:ph idx="1"/>
          </p:nvPr>
        </p:nvSpPr>
        <p:spPr>
          <a:xfrm>
            <a:off x="838200" y="1437999"/>
            <a:ext cx="10515600" cy="4351338"/>
          </a:xfrm>
        </p:spPr>
        <p:txBody>
          <a:bodyPr/>
          <a:lstStyle/>
          <a:p>
            <a:r>
              <a:rPr lang="zh-CN" altLang="en-US" b="1" dirty="0"/>
              <a:t>这里所有网站皆可使用，这里以中国知网为例，更多中外文数据库使用请参考图书馆读者指南</a:t>
            </a:r>
          </a:p>
        </p:txBody>
      </p:sp>
      <p:pic>
        <p:nvPicPr>
          <p:cNvPr id="2097156" name="图片 209715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93694" y="2305878"/>
            <a:ext cx="8337932" cy="455212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第六步</a:t>
            </a:r>
          </a:p>
        </p:txBody>
      </p:sp>
      <p:sp>
        <p:nvSpPr>
          <p:cNvPr id="1048597" name="内容占位符 2"/>
          <p:cNvSpPr>
            <a:spLocks noGrp="1"/>
          </p:cNvSpPr>
          <p:nvPr>
            <p:ph idx="1"/>
          </p:nvPr>
        </p:nvSpPr>
        <p:spPr>
          <a:xfrm>
            <a:off x="838200" y="1547329"/>
            <a:ext cx="10515600" cy="4351338"/>
          </a:xfrm>
        </p:spPr>
        <p:txBody>
          <a:bodyPr/>
          <a:lstStyle/>
          <a:p>
            <a:r>
              <a:rPr lang="zh-CN" altLang="en-US" b="1" dirty="0"/>
              <a:t>进入中国知网，可直接输入关键词或者想要检索的内容进行搜索</a:t>
            </a:r>
          </a:p>
        </p:txBody>
      </p:sp>
      <p:pic>
        <p:nvPicPr>
          <p:cNvPr id="2097158" name="图片 209715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45" y="2139005"/>
            <a:ext cx="7874468" cy="47189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第七步</a:t>
            </a:r>
          </a:p>
        </p:txBody>
      </p:sp>
      <p:sp>
        <p:nvSpPr>
          <p:cNvPr id="1048606" name="内容占位符 2"/>
          <p:cNvSpPr>
            <a:spLocks noGrp="1"/>
          </p:cNvSpPr>
          <p:nvPr>
            <p:ph idx="1"/>
          </p:nvPr>
        </p:nvSpPr>
        <p:spPr>
          <a:xfrm>
            <a:off x="838200" y="1557268"/>
            <a:ext cx="10515600" cy="4351338"/>
          </a:xfrm>
        </p:spPr>
        <p:txBody>
          <a:bodyPr/>
          <a:lstStyle/>
          <a:p>
            <a:r>
              <a:rPr lang="zh-CN" altLang="en-US" b="1" dirty="0"/>
              <a:t>或者使用高级检索功能进行检索</a:t>
            </a:r>
          </a:p>
        </p:txBody>
      </p:sp>
      <p:pic>
        <p:nvPicPr>
          <p:cNvPr id="2097159" name="图片 2097158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42119" y="2045806"/>
            <a:ext cx="7813646" cy="481219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标题 1048660"/>
          <p:cNvSpPr>
            <a:spLocks noGrp="1"/>
          </p:cNvSpPr>
          <p:nvPr>
            <p:ph type="title"/>
          </p:nvPr>
        </p:nvSpPr>
        <p:spPr>
          <a:xfrm>
            <a:off x="838200" y="206099"/>
            <a:ext cx="10515600" cy="1325563"/>
          </a:xfrm>
        </p:spPr>
        <p:txBody>
          <a:bodyPr/>
          <a:lstStyle/>
          <a:p>
            <a:r>
              <a:rPr 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第八步</a:t>
            </a:r>
            <a:endParaRPr lang="x-none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62" name="内容占位符 1048661"/>
          <p:cNvSpPr>
            <a:spLocks noGrp="1"/>
          </p:cNvSpPr>
          <p:nvPr>
            <p:ph idx="1"/>
          </p:nvPr>
        </p:nvSpPr>
        <p:spPr>
          <a:xfrm>
            <a:off x="937592" y="1410804"/>
            <a:ext cx="10515600" cy="5241097"/>
          </a:xfrm>
        </p:spPr>
        <p:txBody>
          <a:bodyPr>
            <a:normAutofit fontScale="77857" lnSpcReduction="20000"/>
          </a:bodyPr>
          <a:lstStyle/>
          <a:p>
            <a:pPr>
              <a:lnSpc>
                <a:spcPct val="160000"/>
              </a:lnSpc>
            </a:pPr>
            <a:r>
              <a:rPr lang="zh-CN" b="1" dirty="0"/>
              <a:t>点击主题可看到检索条件，包括主题关键词，片名，摘要等</a:t>
            </a:r>
            <a:endParaRPr lang="x-none" b="1" dirty="0"/>
          </a:p>
          <a:p>
            <a:pPr>
              <a:lnSpc>
                <a:spcPct val="160000"/>
              </a:lnSpc>
            </a:pPr>
            <a:r>
              <a:rPr lang="zh-CN" b="1" dirty="0"/>
              <a:t>主题检索：</a:t>
            </a:r>
            <a:r>
              <a:rPr lang="zh-CN" dirty="0"/>
              <a:t>一般是较模糊的检索，只需要论文的篇名或摘要中任意一个位置，还有你所设置的检索词都会被检索到，这样所得的检索结果会比较多</a:t>
            </a:r>
            <a:endParaRPr lang="x-none" dirty="0"/>
          </a:p>
          <a:p>
            <a:pPr>
              <a:lnSpc>
                <a:spcPct val="160000"/>
              </a:lnSpc>
            </a:pPr>
            <a:r>
              <a:rPr lang="zh-CN" b="1" dirty="0"/>
              <a:t>关键词检索：</a:t>
            </a:r>
            <a:r>
              <a:rPr lang="zh-CN" dirty="0"/>
              <a:t>检索词出现的位置是论文的关键词部分，属于精准检索</a:t>
            </a:r>
            <a:endParaRPr lang="x-none" dirty="0"/>
          </a:p>
          <a:p>
            <a:pPr>
              <a:lnSpc>
                <a:spcPct val="160000"/>
              </a:lnSpc>
            </a:pPr>
            <a:r>
              <a:rPr lang="zh-CN" b="1" dirty="0"/>
              <a:t>篇名检索：</a:t>
            </a:r>
            <a:r>
              <a:rPr lang="zh-CN" dirty="0"/>
              <a:t>检索词出现的位置是论文的篇名部分，属于精准检索</a:t>
            </a:r>
            <a:endParaRPr lang="x-none" dirty="0"/>
          </a:p>
          <a:p>
            <a:pPr>
              <a:lnSpc>
                <a:spcPct val="160000"/>
              </a:lnSpc>
            </a:pPr>
            <a:r>
              <a:rPr lang="zh-CN" b="1" dirty="0"/>
              <a:t>摘要检索：</a:t>
            </a:r>
            <a:r>
              <a:rPr lang="zh-CN" dirty="0"/>
              <a:t>检索词出现的位置是论文的摘要部分</a:t>
            </a:r>
            <a:endParaRPr lang="x-none" dirty="0"/>
          </a:p>
          <a:p>
            <a:pPr>
              <a:lnSpc>
                <a:spcPct val="160000"/>
              </a:lnSpc>
            </a:pPr>
            <a:r>
              <a:rPr lang="zh-CN" b="1" dirty="0"/>
              <a:t>全文检索：</a:t>
            </a:r>
            <a:r>
              <a:rPr lang="zh-CN" dirty="0"/>
              <a:t>检索词出现的位置是论文的任意部分</a:t>
            </a:r>
            <a:endParaRPr lang="x-none" dirty="0"/>
          </a:p>
          <a:p>
            <a:pPr>
              <a:lnSpc>
                <a:spcPct val="160000"/>
              </a:lnSpc>
            </a:pPr>
            <a:r>
              <a:rPr lang="zh-CN" b="1" dirty="0"/>
              <a:t>注：</a:t>
            </a:r>
            <a:r>
              <a:rPr lang="zh-CN" dirty="0"/>
              <a:t>检索词就是你要写进空格里的词</a:t>
            </a:r>
            <a:r>
              <a:rPr lang="zh-CN" altLang="en-US" dirty="0"/>
              <a:t>，</a:t>
            </a:r>
            <a:r>
              <a:rPr lang="zh-CN" dirty="0"/>
              <a:t>以上是各个检索条件中应填的的检索词所处在论文中的位置。</a:t>
            </a:r>
            <a:endParaRPr lang="x-none" dirty="0"/>
          </a:p>
          <a:p>
            <a:endParaRPr lang="x-non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等线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等线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等线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等线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等线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等线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等线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等线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等线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等线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等线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等线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等线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等线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456</Words>
  <Application>Microsoft Office PowerPoint</Application>
  <PresentationFormat>宽屏</PresentationFormat>
  <Paragraphs>28</Paragraphs>
  <Slides>13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0" baseType="lpstr">
      <vt:lpstr>等线</vt:lpstr>
      <vt:lpstr>等线 Light</vt:lpstr>
      <vt:lpstr>微软雅黑</vt:lpstr>
      <vt:lpstr>Arial</vt:lpstr>
      <vt:lpstr>Calibri</vt:lpstr>
      <vt:lpstr>Office 主题​​</vt:lpstr>
      <vt:lpstr>包装程序外壳对象</vt:lpstr>
      <vt:lpstr>如何检索文献</vt:lpstr>
      <vt:lpstr>第一步</vt:lpstr>
      <vt:lpstr>第二步</vt:lpstr>
      <vt:lpstr>第三步</vt:lpstr>
      <vt:lpstr>第四步</vt:lpstr>
      <vt:lpstr>第五步</vt:lpstr>
      <vt:lpstr>第六步</vt:lpstr>
      <vt:lpstr>第七步</vt:lpstr>
      <vt:lpstr>第八步</vt:lpstr>
      <vt:lpstr>PowerPoint 演示文稿</vt:lpstr>
      <vt:lpstr>第九步</vt:lpstr>
      <vt:lpstr>第十步</vt:lpstr>
      <vt:lpstr>谢谢大家  更多详情请参考以下文件（附件3.1~3.3）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 梓钰</dc:creator>
  <cp:lastModifiedBy>Administrator</cp:lastModifiedBy>
  <cp:revision>4</cp:revision>
  <dcterms:created xsi:type="dcterms:W3CDTF">2022-02-16T06:19:41Z</dcterms:created>
  <dcterms:modified xsi:type="dcterms:W3CDTF">2022-02-22T02:38:19Z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d17386ed6e7546cd94e85d14555d22d1</vt:lpwstr>
  </property>
</Properties>
</file>